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35"/>
  </p:notesMasterIdLst>
  <p:handoutMasterIdLst>
    <p:handoutMasterId r:id="rId36"/>
  </p:handoutMasterIdLst>
  <p:sldIdLst>
    <p:sldId id="272" r:id="rId7"/>
    <p:sldId id="304" r:id="rId8"/>
    <p:sldId id="298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5" r:id="rId24"/>
    <p:sldId id="302" r:id="rId25"/>
    <p:sldId id="306" r:id="rId26"/>
    <p:sldId id="303" r:id="rId27"/>
    <p:sldId id="307" r:id="rId28"/>
    <p:sldId id="308" r:id="rId29"/>
    <p:sldId id="309" r:id="rId30"/>
    <p:sldId id="310" r:id="rId31"/>
    <p:sldId id="314" r:id="rId32"/>
    <p:sldId id="312" r:id="rId33"/>
    <p:sldId id="313" r:id="rId34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4338" autoAdjust="0"/>
  </p:normalViewPr>
  <p:slideViewPr>
    <p:cSldViewPr>
      <p:cViewPr varScale="1">
        <p:scale>
          <a:sx n="107" d="100"/>
          <a:sy n="107" d="100"/>
        </p:scale>
        <p:origin x="138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 smtClean="0"/>
              <a:t>Récolte</a:t>
            </a:r>
            <a:endParaRPr lang="en-CA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L0.1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0.8</c:v>
                </c:pt>
                <c:pt idx="2">
                  <c:v>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0.6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L0.20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0.4</c:v>
                </c:pt>
                <c:pt idx="9">
                  <c:v>0.3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37593600"/>
        <c:axId val="-237593056"/>
      </c:scatterChart>
      <c:valAx>
        <c:axId val="-237593600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Période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7593056"/>
        <c:crosses val="autoZero"/>
        <c:crossBetween val="midCat"/>
      </c:valAx>
      <c:valAx>
        <c:axId val="-23759305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Probabilité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7593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Inventaire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0.8</c:v>
                </c:pt>
                <c:pt idx="1">
                  <c:v>0.6</c:v>
                </c:pt>
                <c:pt idx="2">
                  <c:v>0.5</c:v>
                </c:pt>
                <c:pt idx="3">
                  <c:v>0.5</c:v>
                </c:pt>
                <c:pt idx="4">
                  <c:v>0.4</c:v>
                </c:pt>
                <c:pt idx="5">
                  <c:v>0.3</c:v>
                </c:pt>
                <c:pt idx="6">
                  <c:v>0.3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U0.10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0.5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U0.20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37591424"/>
        <c:axId val="-237591968"/>
      </c:scatterChart>
      <c:valAx>
        <c:axId val="-237591424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Période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7591968"/>
        <c:crosses val="autoZero"/>
        <c:crossBetween val="midCat"/>
      </c:valAx>
      <c:valAx>
        <c:axId val="-23759196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Probabilité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7591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="" xmlns:a16="http://schemas.microsoft.com/office/drawing/2014/main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2022-03-10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="" xmlns:a16="http://schemas.microsoft.com/office/drawing/2014/main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="" xmlns:a16="http://schemas.microsoft.com/office/drawing/2014/main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2022-03-10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="" xmlns:a16="http://schemas.microsoft.com/office/drawing/2014/main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="" xmlns:a16="http://schemas.microsoft.com/office/drawing/2014/main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A6FAD4-B2FC-6945-B32A-0A037BAFBAE2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414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="" xmlns:a16="http://schemas.microsoft.com/office/drawing/2014/main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="" xmlns:a16="http://schemas.microsoft.com/office/drawing/2014/main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="" xmlns:a16="http://schemas.microsoft.com/office/drawing/2014/main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="" xmlns:a16="http://schemas.microsoft.com/office/drawing/2014/main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10 février 2022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réplicas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appliquera la valeur spécifiée dans la table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réplica sélectionne le chiffre de la colonne 1 de la table fichier.csv et remplace « 10 » par ce chiffre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</a:t>
            </a:r>
            <a:r>
              <a:rPr lang="fr-CA" dirty="0" smtClean="0"/>
              <a:t>)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d’ajuster la contrainte en fonction de la valeur de celle-ci provenant du scénario tactique de la période antérieur.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65313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</a:t>
            </a:r>
            <a:r>
              <a:rPr lang="fr-CA" dirty="0" smtClean="0"/>
              <a:t>stratégique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</a:t>
            </a:r>
            <a:r>
              <a:rPr lang="fr-CA" b="1" u="sng" dirty="0" smtClean="0"/>
              <a:t>brouiller</a:t>
            </a:r>
            <a:r>
              <a:rPr lang="fr-CA" dirty="0" smtClean="0"/>
              <a:t> les cartes entre le modèle stratégique et tactique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simulées dans le modèle de simulation stochastique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clés est utilisé pour ajuster la contrainte du modèle à l’aide de la valeur déterminée par le modèle stratégique.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_SETGLOBALSCHEDULE(RATIO)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clés </a:t>
            </a:r>
            <a:r>
              <a:rPr lang="fr-CA" dirty="0" smtClean="0"/>
              <a:t>permet d’inclure la solution du modèle stratégique au modèle tactique à l’aide d’un poids dans l’objectif du modèle.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sous-modèles: donc 3 fichiers de résultats brute (1 par modèle)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de GDAL (CSV,DBF…et autres)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de rester à l’intérieur de l’intervalle inférieur du ratio d'éloignement (drift)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modèle stratégique initial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êtres solide et stable dans le temps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du modèle exemple:</a:t>
            </a:r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36855"/>
              </p:ext>
            </p:extLst>
          </p:nvPr>
        </p:nvGraphicFramePr>
        <p:xfrm>
          <a:off x="2063552" y="1556792"/>
          <a:ext cx="72728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d’effet des perturbations naturelles (feux, TBE etc…)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d’une augmentation ou apparition/disparition/changement 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de dérapage (drift)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récolter seulement le résineux aux niveau tactique?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d’éviter certain secteurs?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relationnel entre le secteur stratégique et 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ne pas communiquer ou communiquer 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l’inventaire du modèle exemple:</a:t>
            </a:r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91946"/>
              </p:ext>
            </p:extLst>
          </p:nvPr>
        </p:nvGraphicFramePr>
        <p:xfrm>
          <a:off x="2207568" y="1700808"/>
          <a:ext cx="7776864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7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probabilités de maintient ou de dépassement calculé automatiquement par FMT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compilés pour valider qu’un scénario possède une meilleure probabilité de maintient ou dépassement meilleur qu’un autre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analystes plus avancés vous pouvez utiliser les fichiers des 3 modèles pour faire des analyses complexes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modèles</a:t>
            </a:r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1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une tolérance à la rupture de stock de 5%, quelle est la probabilité de maintenir OVOLREC jusqu’à la période 10?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917" y="2613750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8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2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Globalex2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stratégique</a:t>
            </a:r>
            <a:r>
              <a:rPr lang="fr-CA" dirty="0" smtClean="0"/>
              <a:t> à ne pas dépasser 20000 m</a:t>
            </a:r>
            <a:r>
              <a:rPr lang="fr-CA" baseline="30000" dirty="0" smtClean="0"/>
              <a:t>3</a:t>
            </a:r>
            <a:r>
              <a:rPr lang="fr-CA" dirty="0" smtClean="0"/>
              <a:t> de OVOLREC.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2793" y="214677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5%, </a:t>
            </a:r>
            <a:r>
              <a:rPr lang="fr-CA" dirty="0" smtClean="0"/>
              <a:t>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Avons-nous un </a:t>
            </a:r>
            <a:r>
              <a:rPr lang="fr-CA" dirty="0" smtClean="0"/>
              <a:t>gain par rapport à l’exercice 1?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2977775"/>
            <a:ext cx="3960440" cy="23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3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tactique</a:t>
            </a:r>
            <a:r>
              <a:rPr lang="fr-CA" dirty="0" smtClean="0"/>
              <a:t> à suivre la solution du stratégique avec un poids de </a:t>
            </a:r>
            <a:r>
              <a:rPr lang="fr-CA" dirty="0" smtClean="0"/>
              <a:t>1000 avec le mots clé _SETGLOBALSCHEDULE(poids).</a:t>
            </a:r>
            <a:endParaRPr lang="fr-CA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699765" y="2073890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</a:t>
            </a:r>
            <a:r>
              <a:rPr lang="fr-CA" dirty="0" smtClean="0"/>
              <a:t>10%, </a:t>
            </a:r>
            <a:r>
              <a:rPr lang="fr-CA" dirty="0" smtClean="0"/>
              <a:t>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Avons-nous un gain par rapport à l’exercice 1?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3044225"/>
            <a:ext cx="3516431" cy="21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4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Globalex4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Ajoutez une </a:t>
            </a:r>
            <a:r>
              <a:rPr lang="fr-CA" dirty="0" smtClean="0"/>
              <a:t>contrainte au modèle </a:t>
            </a:r>
            <a:r>
              <a:rPr lang="fr-CA" b="1" u="sng" dirty="0" smtClean="0"/>
              <a:t>stratégique</a:t>
            </a:r>
            <a:r>
              <a:rPr lang="fr-CA" dirty="0" smtClean="0"/>
              <a:t> pour forcer la plantation entre 90 et 100 ha la période 1 à 4</a:t>
            </a:r>
            <a:endParaRPr lang="fr-CA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27" y="2293435"/>
            <a:ext cx="2981143" cy="34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</a:t>
            </a:r>
            <a:r>
              <a:rPr lang="fr-CA" dirty="0" smtClean="0"/>
              <a:t>5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</a:t>
            </a:r>
            <a:r>
              <a:rPr lang="fr-CA" dirty="0" smtClean="0"/>
              <a:t>Globalex5 </a:t>
            </a:r>
            <a:r>
              <a:rPr lang="fr-CA" dirty="0" smtClean="0"/>
              <a:t>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923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Ajoutez une contrainte </a:t>
            </a:r>
            <a:r>
              <a:rPr lang="fr-CA" dirty="0" smtClean="0"/>
              <a:t>au modèle </a:t>
            </a:r>
            <a:r>
              <a:rPr lang="fr-CA" b="1" u="sng" dirty="0" smtClean="0"/>
              <a:t>stratégique</a:t>
            </a:r>
            <a:r>
              <a:rPr lang="fr-CA" dirty="0" smtClean="0"/>
              <a:t> pour forcer la plantation de 90 à 100 ha la période 1 </a:t>
            </a:r>
            <a:r>
              <a:rPr lang="fr-CA" dirty="0"/>
              <a:t>à 4 utilisez le mots clé _</a:t>
            </a:r>
            <a:r>
              <a:rPr lang="fr-CA" dirty="0" smtClean="0"/>
              <a:t>REIGNORE(période)</a:t>
            </a:r>
            <a:endParaRPr lang="fr-CA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2204864"/>
            <a:ext cx="2376264" cy="37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6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43637" y="140031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tactique</a:t>
            </a:r>
            <a:r>
              <a:rPr lang="fr-CA" dirty="0" smtClean="0"/>
              <a:t> à réaliser au moins </a:t>
            </a:r>
            <a:r>
              <a:rPr lang="fr-CA" dirty="0"/>
              <a:t>9</a:t>
            </a:r>
            <a:r>
              <a:rPr lang="fr-CA" dirty="0" smtClean="0"/>
              <a:t>0 </a:t>
            </a:r>
            <a:r>
              <a:rPr lang="fr-CA" dirty="0" smtClean="0"/>
              <a:t>% à </a:t>
            </a:r>
            <a:r>
              <a:rPr lang="fr-CA" dirty="0" smtClean="0"/>
              <a:t>100</a:t>
            </a:r>
            <a:r>
              <a:rPr lang="fr-CA" dirty="0" smtClean="0"/>
              <a:t>% du niveau de plantation du scénario stratégique.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44979" y="311577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les niveaux de plantation de l’exercice 1.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19499" y="222807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tactique</a:t>
            </a:r>
            <a:r>
              <a:rPr lang="fr-CA" dirty="0" smtClean="0"/>
              <a:t> à réaliser au moins </a:t>
            </a:r>
            <a:r>
              <a:rPr lang="fr-CA" dirty="0"/>
              <a:t>9</a:t>
            </a:r>
            <a:r>
              <a:rPr lang="fr-CA" dirty="0" smtClean="0"/>
              <a:t>0 </a:t>
            </a:r>
            <a:r>
              <a:rPr lang="fr-CA" dirty="0" smtClean="0"/>
              <a:t>% à </a:t>
            </a:r>
            <a:r>
              <a:rPr lang="fr-CA" dirty="0" smtClean="0"/>
              <a:t>100</a:t>
            </a:r>
            <a:r>
              <a:rPr lang="fr-CA" dirty="0" smtClean="0"/>
              <a:t>% du niveau de </a:t>
            </a:r>
            <a:r>
              <a:rPr lang="fr-CA" dirty="0" smtClean="0"/>
              <a:t>coupe </a:t>
            </a:r>
            <a:r>
              <a:rPr lang="fr-CA" dirty="0" smtClean="0"/>
              <a:t>du scénario stratégique.</a:t>
            </a:r>
          </a:p>
        </p:txBody>
      </p:sp>
    </p:spTree>
    <p:extLst>
      <p:ext uri="{BB962C8B-B14F-4D97-AF65-F5344CB8AC3E}">
        <p14:creationId xmlns:p14="http://schemas.microsoft.com/office/powerpoint/2010/main" val="391678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7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stratégique Globalex7 et tactique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stratégique à réaliser au moins 100% du niveau de plantation du scénario tactique.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43637" y="228801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les niveaux de plantation de l’exercice 1. </a:t>
            </a:r>
          </a:p>
        </p:txBody>
      </p:sp>
    </p:spTree>
    <p:extLst>
      <p:ext uri="{BB962C8B-B14F-4D97-AF65-F5344CB8AC3E}">
        <p14:creationId xmlns:p14="http://schemas.microsoft.com/office/powerpoint/2010/main" val="392383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superficie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="" xmlns:a16="http://schemas.microsoft.com/office/drawing/2014/main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3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35960" y="3417286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_SETGLOBALSCHEDULE(0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nouveaux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</a:t>
            </a:r>
            <a:r>
              <a:rPr lang="fr-CA" dirty="0" smtClean="0"/>
              <a:t>précise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</a:t>
            </a:r>
            <a:r>
              <a:rPr lang="fr-CA" dirty="0" smtClean="0"/>
              <a:t>contraintes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14151</TotalTime>
  <Words>1508</Words>
  <Application>Microsoft Office PowerPoint</Application>
  <PresentationFormat>Grand écran</PresentationFormat>
  <Paragraphs>223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 permet: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Lowerprobability</vt:lpstr>
      <vt:lpstr> La re-planification: Upperprobability</vt:lpstr>
      <vt:lpstr> La re-planification: Upperprobability</vt:lpstr>
      <vt:lpstr> La re-planification: les résultats</vt:lpstr>
      <vt:lpstr> La re-planification: Exercice 1</vt:lpstr>
      <vt:lpstr> La re-planification: Exercice 2</vt:lpstr>
      <vt:lpstr> La re-planification: Exercice 3</vt:lpstr>
      <vt:lpstr> La re-planification: Exercice 4</vt:lpstr>
      <vt:lpstr> La re-planification: Exercice 5</vt:lpstr>
      <vt:lpstr> La re-planification: Exercice 6</vt:lpstr>
      <vt:lpstr> La re-planification: Exercice 7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468</cp:revision>
  <cp:lastPrinted>2021-03-10T21:22:00Z</cp:lastPrinted>
  <dcterms:created xsi:type="dcterms:W3CDTF">2012-05-29T17:36:30Z</dcterms:created>
  <dcterms:modified xsi:type="dcterms:W3CDTF">2022-03-10T19:01:37Z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